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5"/>
  </p:notesMasterIdLst>
  <p:handoutMasterIdLst>
    <p:handoutMasterId r:id="rId26"/>
  </p:handoutMasterIdLst>
  <p:sldIdLst>
    <p:sldId id="290" r:id="rId2"/>
    <p:sldId id="260" r:id="rId3"/>
    <p:sldId id="263" r:id="rId4"/>
    <p:sldId id="301" r:id="rId5"/>
    <p:sldId id="295" r:id="rId6"/>
    <p:sldId id="266" r:id="rId7"/>
    <p:sldId id="267" r:id="rId8"/>
    <p:sldId id="303" r:id="rId9"/>
    <p:sldId id="297" r:id="rId10"/>
    <p:sldId id="291" r:id="rId11"/>
    <p:sldId id="296" r:id="rId12"/>
    <p:sldId id="298" r:id="rId13"/>
    <p:sldId id="269" r:id="rId14"/>
    <p:sldId id="268" r:id="rId15"/>
    <p:sldId id="271" r:id="rId16"/>
    <p:sldId id="292" r:id="rId17"/>
    <p:sldId id="299" r:id="rId18"/>
    <p:sldId id="300" r:id="rId19"/>
    <p:sldId id="265" r:id="rId20"/>
    <p:sldId id="304" r:id="rId21"/>
    <p:sldId id="305" r:id="rId22"/>
    <p:sldId id="275" r:id="rId23"/>
    <p:sldId id="302" r:id="rId24"/>
  </p:sldIdLst>
  <p:sldSz cx="9144000" cy="6858000" type="screen4x3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553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4553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E3579F-3B4A-420B-BECC-E68A197FF2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3563"/>
            <a:ext cx="54864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553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4553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C7339E-E4ED-4855-8447-476BD64142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EECE4-16CA-432A-801E-C422F12BA3C1}" type="slidenum">
              <a:rPr lang="en-US"/>
              <a:pPr/>
              <a:t>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Regression framework 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7339E-E4ED-4855-8447-476BD64142D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B02213-6F1A-409E-8D58-4E01EA8EDE57}" type="slidenum">
              <a:rPr lang="en-US"/>
              <a:pPr/>
              <a:t>17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Exchange structure scores the best fit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1FA4B-1779-4F1C-A638-426D01F1254B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AR(1) structure fits best.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F0B50-9291-4925-9BD1-97DD402BCCD1}" type="slidenum">
              <a:rPr lang="en-US"/>
              <a:pPr/>
              <a:t>22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Potentially useful in developing experience rating methods for long-tailed distributions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D1AFD1-B09A-4151-85C5-3A6DFE4096CC}" type="slidenum">
              <a:rPr lang="en-US"/>
              <a:pPr/>
              <a:t>23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73563"/>
            <a:ext cx="5029200" cy="41433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3BD6C-81A3-4A1B-9EC7-C41017026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45693-8FAF-426E-8589-7EC0DEF3A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342F6-09E2-4D1A-87EA-0739E9090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1A9DAB9-4962-4D69-8372-747BAF605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87686DD-E8AD-4A1C-84C2-22569EEBC2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4A1CEA3-3A36-4094-8611-8A96A630D6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BED36-654C-4800-951F-EA41D2894C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3F76F-27E3-4E7C-8F3A-D8A775E334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A1CBC-955E-4FF1-9AEB-5F0C822A0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FA86E-5304-4178-B784-F6A0A556C4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15A14-C488-4532-A164-AF0836451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A0B5F-B559-4946-8585-1A5A53EBA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ECFF1-EFB4-4683-8E69-9F55D1A658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1700B-DA6C-4A4B-B5F2-FEFC46DD7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678608-F503-4C31-BB44-C40A1AA8EC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A75F-8A2D-4515-A383-3A567354C6D4}" type="slidenum">
              <a:rPr lang="en-US"/>
              <a:pPr/>
              <a:t>1</a:t>
            </a:fld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/>
          <a:lstStyle/>
          <a:p>
            <a:r>
              <a:rPr lang="en-US" altLang="zh-CN" sz="4000" b="1" dirty="0">
                <a:ea typeface="SimSun" pitchFamily="2" charset="-122"/>
              </a:rPr>
              <a:t>R</a:t>
            </a:r>
            <a:r>
              <a:rPr lang="en-US" altLang="zh-CN" sz="4000" b="1" dirty="0" smtClean="0">
                <a:ea typeface="SimSun" pitchFamily="2" charset="-122"/>
              </a:rPr>
              <a:t>isk Modeling of Multi-year</a:t>
            </a:r>
            <a:r>
              <a:rPr lang="en-US" altLang="zh-CN" sz="4000" b="1" dirty="0">
                <a:ea typeface="SimSun" pitchFamily="2" charset="-122"/>
              </a:rPr>
              <a:t>, Multi-line Reinsurance Using Copulas</a:t>
            </a:r>
            <a:endParaRPr lang="en-US" sz="4000" b="1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2"/>
            <a:ext cx="6400800" cy="144021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1800" dirty="0">
                <a:ea typeface="SimSun" pitchFamily="2" charset="-122"/>
              </a:rPr>
              <a:t>by Ping </a:t>
            </a:r>
            <a:r>
              <a:rPr lang="en-US" altLang="zh-CN" sz="1800" dirty="0" smtClean="0">
                <a:ea typeface="SimSun" pitchFamily="2" charset="-122"/>
              </a:rPr>
              <a:t>Wang</a:t>
            </a:r>
          </a:p>
          <a:p>
            <a:pPr>
              <a:lnSpc>
                <a:spcPct val="80000"/>
              </a:lnSpc>
            </a:pPr>
            <a:endParaRPr lang="en-US" altLang="zh-CN" sz="18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>
                <a:ea typeface="SimSun" pitchFamily="2" charset="-122"/>
              </a:rPr>
              <a:t>St John’s University, New York </a:t>
            </a:r>
            <a:endParaRPr lang="en-US" altLang="zh-CN" sz="1800" dirty="0" smtClean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18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 smtClean="0">
                <a:ea typeface="SimSun" pitchFamily="2" charset="-122"/>
              </a:rPr>
              <a:t>on CICIRM 2011 </a:t>
            </a:r>
            <a:r>
              <a:rPr lang="en-US" altLang="zh-CN" sz="1800" dirty="0">
                <a:ea typeface="SimSun" pitchFamily="2" charset="-122"/>
              </a:rPr>
              <a:t>at </a:t>
            </a:r>
            <a:r>
              <a:rPr lang="en-US" altLang="zh-CN" sz="1800" dirty="0" smtClean="0">
                <a:ea typeface="SimSun" pitchFamily="2" charset="-122"/>
              </a:rPr>
              <a:t>Beijing, </a:t>
            </a:r>
            <a:r>
              <a:rPr lang="en-US" altLang="zh-CN" sz="1800" dirty="0">
                <a:ea typeface="SimSun" pitchFamily="2" charset="-122"/>
              </a:rPr>
              <a:t>China</a:t>
            </a:r>
          </a:p>
          <a:p>
            <a:pPr>
              <a:lnSpc>
                <a:spcPct val="80000"/>
              </a:lnSpc>
            </a:pPr>
            <a:endParaRPr lang="en-US" altLang="zh-CN" sz="16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8D81-DA82-4422-9D9F-4F77AED64590}" type="slidenum">
              <a:rPr lang="en-US"/>
              <a:pPr/>
              <a:t>10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Correlations across Time: WC</a:t>
            </a:r>
            <a:endParaRPr lang="en-US" sz="3600" b="1">
              <a:ea typeface="SimSun" pitchFamily="2" charset="-122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435975" cy="4862512"/>
          </a:xfrm>
        </p:spPr>
        <p:txBody>
          <a:bodyPr/>
          <a:lstStyle/>
          <a:p>
            <a:r>
              <a:rPr lang="en-US" altLang="zh-CN" sz="2800">
                <a:ea typeface="SimSun" pitchFamily="2" charset="-122"/>
              </a:rPr>
              <a:t>Loss ratios among years are not independent.</a:t>
            </a:r>
            <a:endParaRPr lang="en-US" sz="2800">
              <a:ea typeface="SimSun" pitchFamily="2" charset="-122"/>
            </a:endParaRPr>
          </a:p>
        </p:txBody>
      </p:sp>
      <p:graphicFrame>
        <p:nvGraphicFramePr>
          <p:cNvPr id="90570" name="Group 458"/>
          <p:cNvGraphicFramePr>
            <a:graphicFrameLocks noGrp="1"/>
          </p:cNvGraphicFramePr>
          <p:nvPr>
            <p:ph sz="half" idx="2"/>
          </p:nvPr>
        </p:nvGraphicFramePr>
        <p:xfrm>
          <a:off x="827088" y="1989138"/>
          <a:ext cx="5894387" cy="2865120"/>
        </p:xfrm>
        <a:graphic>
          <a:graphicData uri="http://schemas.openxmlformats.org/drawingml/2006/table">
            <a:tbl>
              <a:tblPr/>
              <a:tblGrid>
                <a:gridCol w="982662"/>
                <a:gridCol w="982663"/>
                <a:gridCol w="981075"/>
                <a:gridCol w="982662"/>
                <a:gridCol w="982663"/>
                <a:gridCol w="982662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.6483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(&lt;.0001)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.6640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(&lt;.0001)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.4611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(.0079)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.6128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(.0002)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.6586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(&lt;.0001)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.3132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(.0809)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.3398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(.0571)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.6144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(.0002)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.3796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(.0321)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.5617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(.0008)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Reported are the value of Pearson correlations and corresponding p-values. 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4BC-7990-486E-9DBF-33EA042ABD58}" type="slidenum">
              <a:rPr lang="en-US"/>
              <a:pPr/>
              <a:t>11</a:t>
            </a:fld>
            <a:endParaRPr lang="en-US"/>
          </a:p>
        </p:txBody>
      </p:sp>
      <p:sp>
        <p:nvSpPr>
          <p:cNvPr id="111045" name="Rectangle 45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Correlations across Time: CMP</a:t>
            </a:r>
            <a:endParaRPr lang="en-US" sz="3600" b="1">
              <a:ea typeface="SimSun" pitchFamily="2" charset="-122"/>
            </a:endParaRPr>
          </a:p>
        </p:txBody>
      </p:sp>
      <p:graphicFrame>
        <p:nvGraphicFramePr>
          <p:cNvPr id="111047" name="Group 45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172200" cy="2865438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.4771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(.0058)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.3327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(.0628)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.3200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(.0742)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.3661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(.0394)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.4999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(.0036)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.1510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(.4093)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.1225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(.5041)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.4212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(.0164)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.2571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(.1554)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.3589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(.0437)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gridSpan="6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Reported are the value of Pearson correlations and corresponding p-values. 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16E8-D735-419F-B08D-6470C361F18C}" type="slidenum">
              <a:rPr lang="en-US"/>
              <a:pPr/>
              <a:t>12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z="3600" b="1"/>
              <a:t>Relationship between WC &amp; CMP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Correlation coefficient: 0.1510</a:t>
            </a:r>
          </a:p>
        </p:txBody>
      </p:sp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2420938"/>
            <a:ext cx="65532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139A-2669-425C-B270-ED83B56F05BF}" type="slidenum">
              <a:rPr lang="en-US"/>
              <a:pPr/>
              <a:t>13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Fitted Marginal Distribution</a:t>
            </a:r>
            <a:r>
              <a:rPr lang="en-US" altLang="zh-CN">
                <a:ea typeface="SimSun" pitchFamily="2" charset="-122"/>
              </a:rPr>
              <a:t> </a:t>
            </a:r>
            <a:endParaRPr lang="en-US">
              <a:ea typeface="SimSun" pitchFamily="2" charset="-122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CN" sz="2800">
              <a:ea typeface="SimSun" pitchFamily="2" charset="-122"/>
            </a:endParaRPr>
          </a:p>
          <a:p>
            <a:pPr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endParaRPr lang="en-US" altLang="zh-CN" sz="2800">
              <a:ea typeface="SimSun" pitchFamily="2" charset="-122"/>
            </a:endParaRPr>
          </a:p>
          <a:p>
            <a:pPr lvl="1">
              <a:buFontTx/>
              <a:buNone/>
            </a:pPr>
            <a:endParaRPr lang="en-US" altLang="zh-CN" sz="2400">
              <a:ea typeface="SimSun" pitchFamily="2" charset="-122"/>
            </a:endParaRPr>
          </a:p>
          <a:p>
            <a:pPr lvl="1"/>
            <a:endParaRPr lang="en-US" altLang="zh-CN" sz="2400">
              <a:ea typeface="SimSun" pitchFamily="2" charset="-122"/>
            </a:endParaRPr>
          </a:p>
          <a:p>
            <a:pPr lvl="1"/>
            <a:endParaRPr lang="en-US" sz="2400"/>
          </a:p>
        </p:txBody>
      </p:sp>
      <p:graphicFrame>
        <p:nvGraphicFramePr>
          <p:cNvPr id="47267" name="Group 163"/>
          <p:cNvGraphicFramePr>
            <a:graphicFrameLocks noGrp="1"/>
          </p:cNvGraphicFramePr>
          <p:nvPr>
            <p:ph sz="half" idx="2"/>
          </p:nvPr>
        </p:nvGraphicFramePr>
        <p:xfrm>
          <a:off x="539750" y="1916113"/>
          <a:ext cx="8147050" cy="3111502"/>
        </p:xfrm>
        <a:graphic>
          <a:graphicData uri="http://schemas.openxmlformats.org/drawingml/2006/table">
            <a:tbl>
              <a:tblPr/>
              <a:tblGrid>
                <a:gridCol w="1946275"/>
                <a:gridCol w="1801813"/>
                <a:gridCol w="1514475"/>
                <a:gridCol w="1487487"/>
                <a:gridCol w="13970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WC loss ratio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CMP loss ratio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Distribution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AIC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K-S stat*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AIC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K-S stat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Lognormal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2176.4276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0.0383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2087.3092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0.0538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Gamma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2176.0656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0.0399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2087.6407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0.0709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-dist’n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2588.6599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0.2707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2411.356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0.2561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268" name="Text Box 164"/>
          <p:cNvSpPr txBox="1">
            <a:spLocks noChangeArrowheads="1"/>
          </p:cNvSpPr>
          <p:nvPr/>
        </p:nvSpPr>
        <p:spPr bwMode="auto">
          <a:xfrm>
            <a:off x="539750" y="5373688"/>
            <a:ext cx="4608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*: kolmogorov-Smirnov test statistic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BA67-D1C7-4183-89BE-4E051E943238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i="1">
                <a:ea typeface="SimSun" pitchFamily="2" charset="-122"/>
              </a:rPr>
              <a:t>t</a:t>
            </a:r>
            <a:r>
              <a:rPr lang="en-US" altLang="zh-CN" sz="3600" b="1">
                <a:ea typeface="SimSun" pitchFamily="2" charset="-122"/>
              </a:rPr>
              <a:t>-copula</a:t>
            </a:r>
            <a:r>
              <a:rPr lang="en-US" altLang="zh-CN">
                <a:ea typeface="SimSun" pitchFamily="2" charset="-122"/>
              </a:rPr>
              <a:t> </a:t>
            </a:r>
            <a:endParaRPr lang="en-US">
              <a:ea typeface="SimSun" pitchFamily="2" charset="-122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r>
              <a:rPr lang="en-US" altLang="zh-CN" sz="2800" i="1">
                <a:ea typeface="SimSun" pitchFamily="2" charset="-122"/>
              </a:rPr>
              <a:t>t</a:t>
            </a:r>
            <a:r>
              <a:rPr lang="en-US" altLang="zh-CN" sz="2800">
                <a:ea typeface="SimSun" pitchFamily="2" charset="-122"/>
              </a:rPr>
              <a:t>-copula: </a:t>
            </a:r>
          </a:p>
          <a:p>
            <a:pPr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pPr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r>
              <a:rPr lang="en-US" sz="2800"/>
              <a:t>where </a:t>
            </a:r>
            <a:r>
              <a:rPr lang="en-US" sz="2800" i="1"/>
              <a:t>G</a:t>
            </a:r>
            <a:r>
              <a:rPr lang="en-US" sz="2800" i="1" baseline="-25000"/>
              <a:t>r</a:t>
            </a:r>
            <a:r>
              <a:rPr lang="en-US" sz="2800"/>
              <a:t> is CDF of </a:t>
            </a:r>
            <a:r>
              <a:rPr lang="en-US" altLang="zh-CN" sz="2800" i="1">
                <a:ea typeface="SimSun" pitchFamily="2" charset="-122"/>
              </a:rPr>
              <a:t>t</a:t>
            </a:r>
            <a:r>
              <a:rPr lang="en-US" sz="2800"/>
              <a:t>-distribution function and</a:t>
            </a:r>
            <a:endParaRPr lang="en-US" altLang="zh-CN" sz="2800">
              <a:ea typeface="SimSun" pitchFamily="2" charset="-122"/>
            </a:endParaRPr>
          </a:p>
          <a:p>
            <a:endParaRPr lang="en-US" altLang="zh-CN" sz="2800">
              <a:ea typeface="SimSun" pitchFamily="2" charset="-122"/>
            </a:endParaRPr>
          </a:p>
          <a:p>
            <a:endParaRPr lang="en-US" altLang="zh-CN" sz="2800">
              <a:ea typeface="SimSun" pitchFamily="2" charset="-122"/>
            </a:endParaRPr>
          </a:p>
          <a:p>
            <a:pPr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endParaRPr lang="en-US" altLang="zh-CN" sz="2800">
              <a:ea typeface="SimSun" pitchFamily="2" charset="-122"/>
            </a:endParaRPr>
          </a:p>
          <a:p>
            <a:pPr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endParaRPr lang="en-US" sz="2800">
              <a:ea typeface="SimSun" pitchFamily="2" charset="-122"/>
            </a:endParaRPr>
          </a:p>
        </p:txBody>
      </p:sp>
      <p:graphicFrame>
        <p:nvGraphicFramePr>
          <p:cNvPr id="45063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1331913" y="2205038"/>
          <a:ext cx="5327650" cy="862012"/>
        </p:xfrm>
        <a:graphic>
          <a:graphicData uri="http://schemas.openxmlformats.org/presentationml/2006/ole">
            <p:oleObj spid="_x0000_s45063" name="Equation" r:id="rId3" imgW="2958840" imgH="431640" progId="Equation.3">
              <p:embed/>
            </p:oleObj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1116013" y="3787775"/>
          <a:ext cx="5616575" cy="1149350"/>
        </p:xfrm>
        <a:graphic>
          <a:graphicData uri="http://schemas.openxmlformats.org/presentationml/2006/ole">
            <p:oleObj spid="_x0000_s45064" name="Equation" r:id="rId4" imgW="3263900" imgH="762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B47F-9CD3-414C-9B8A-933E9AC12A2D}" type="slidenum">
              <a:rPr lang="en-US"/>
              <a:pPr/>
              <a:t>15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r>
              <a:rPr lang="en-US" altLang="zh-CN">
                <a:ea typeface="SimSun" pitchFamily="2" charset="-122"/>
              </a:rPr>
              <a:t>    </a:t>
            </a:r>
            <a:r>
              <a:rPr lang="en-US" altLang="zh-CN" sz="3600" b="1">
                <a:ea typeface="SimSun" pitchFamily="2" charset="-122"/>
              </a:rPr>
              <a:t>Different </a:t>
            </a:r>
            <a:r>
              <a:rPr lang="en-US" altLang="zh-CN" sz="3600" b="1">
                <a:latin typeface="Garamond"/>
                <a:ea typeface="SimSun" pitchFamily="2" charset="-122"/>
              </a:rPr>
              <a:t>“</a:t>
            </a:r>
            <a:r>
              <a:rPr lang="en-US" altLang="zh-CN" sz="3600" b="1">
                <a:ea typeface="SimSun" pitchFamily="2" charset="-122"/>
              </a:rPr>
              <a:t>correlation matrices</a:t>
            </a:r>
            <a:r>
              <a:rPr lang="en-US" altLang="zh-CN" sz="3600" b="1">
                <a:latin typeface="Garamond"/>
                <a:ea typeface="SimSun" pitchFamily="2" charset="-122"/>
              </a:rPr>
              <a:t>”</a:t>
            </a:r>
            <a:endParaRPr lang="en-US" sz="3600" b="1"/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331913" y="4073525"/>
          <a:ext cx="2736850" cy="1436688"/>
        </p:xfrm>
        <a:graphic>
          <a:graphicData uri="http://schemas.openxmlformats.org/presentationml/2006/ole">
            <p:oleObj spid="_x0000_s49158" name="Equation" r:id="rId3" imgW="2247840" imgH="1180800" progId="Equation.3">
              <p:embed/>
            </p:oleObj>
          </a:graphicData>
        </a:graphic>
      </p:graphicFrame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4383088" y="1700213"/>
          <a:ext cx="2609850" cy="1512887"/>
        </p:xfrm>
        <a:graphic>
          <a:graphicData uri="http://schemas.openxmlformats.org/presentationml/2006/ole">
            <p:oleObj spid="_x0000_s49156" name="Equation" r:id="rId4" imgW="1866600" imgH="1155600" progId="Equation.3">
              <p:embed/>
            </p:oleObj>
          </a:graphicData>
        </a:graphic>
      </p:graphicFrame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2967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1187450" y="1700213"/>
          <a:ext cx="2520950" cy="1584325"/>
        </p:xfrm>
        <a:graphic>
          <a:graphicData uri="http://schemas.openxmlformats.org/presentationml/2006/ole">
            <p:oleObj spid="_x0000_s49162" name="Equation" r:id="rId5" imgW="1524000" imgH="927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9952-4349-4FA2-A8F3-20F1569175F9}" type="slidenum">
              <a:rPr lang="en-US"/>
              <a:pPr/>
              <a:t>16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Maximum Likelihood Estimation</a:t>
            </a:r>
            <a:endParaRPr lang="en-US" sz="3600" b="1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SimSun" pitchFamily="2" charset="-122"/>
              </a:rPr>
              <a:t>Parameters to be estimated: </a:t>
            </a:r>
          </a:p>
          <a:p>
            <a:pPr lvl="1"/>
            <a:r>
              <a:rPr lang="en-US" altLang="zh-CN">
                <a:ea typeface="SimSun" pitchFamily="2" charset="-122"/>
              </a:rPr>
              <a:t>of copula: </a:t>
            </a:r>
            <a:r>
              <a:rPr lang="en-US" i="1"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</a:t>
            </a:r>
            <a:r>
              <a:rPr lang="en-US" altLang="zh-CN">
                <a:ea typeface="SimSun" pitchFamily="2" charset="-122"/>
              </a:rPr>
              <a:t> in correlation matrix </a:t>
            </a:r>
            <a:r>
              <a:rPr lang="el-GR" altLang="zh-CN">
                <a:cs typeface="Arial" charset="0"/>
              </a:rPr>
              <a:t>Σ</a:t>
            </a:r>
            <a:r>
              <a:rPr lang="en-US" altLang="zh-CN">
                <a:ea typeface="SimSun" pitchFamily="2" charset="-122"/>
              </a:rPr>
              <a:t> and degrees of freedom </a:t>
            </a:r>
            <a:r>
              <a:rPr lang="en-US" altLang="zh-CN" i="1">
                <a:ea typeface="SimSun" pitchFamily="2" charset="-122"/>
              </a:rPr>
              <a:t>r</a:t>
            </a:r>
          </a:p>
          <a:p>
            <a:pPr lvl="1"/>
            <a:r>
              <a:rPr lang="en-US" altLang="zh-CN">
                <a:ea typeface="SimSun" pitchFamily="2" charset="-122"/>
              </a:rPr>
              <a:t>of marginal distribution, e.g. shape and scale parameters for Gamma</a:t>
            </a:r>
          </a:p>
          <a:p>
            <a:pPr lvl="1">
              <a:buFontTx/>
              <a:buNone/>
            </a:pPr>
            <a:endParaRPr lang="en-US" altLang="zh-CN">
              <a:ea typeface="SimSun" pitchFamily="2" charset="-122"/>
            </a:endParaRP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974B-822B-4801-98BC-0BFE149BE27E}" type="slidenum">
              <a:rPr lang="en-US"/>
              <a:pPr/>
              <a:t>17</a:t>
            </a:fld>
            <a:endParaRPr lang="en-US"/>
          </a:p>
        </p:txBody>
      </p:sp>
      <p:sp>
        <p:nvSpPr>
          <p:cNvPr id="116014" name="Rectangle 3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MLE Results: WC</a:t>
            </a:r>
          </a:p>
        </p:txBody>
      </p:sp>
      <p:graphicFrame>
        <p:nvGraphicFramePr>
          <p:cNvPr id="116024" name="Group 312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388350" cy="4132263"/>
        </p:xfrm>
        <a:graphic>
          <a:graphicData uri="http://schemas.openxmlformats.org/drawingml/2006/table">
            <a:tbl>
              <a:tblPr/>
              <a:tblGrid>
                <a:gridCol w="1368425"/>
                <a:gridCol w="1181100"/>
                <a:gridCol w="1181100"/>
                <a:gridCol w="1184275"/>
                <a:gridCol w="1255712"/>
                <a:gridCol w="1109663"/>
                <a:gridCol w="110807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-copula + Gamma margin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-copula + lognormal margin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5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parameter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estimate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StdError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p-value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estimate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StdError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p-value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Symbol" pitchFamily="18" charset="2"/>
                        </a:rPr>
                        <a:t>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0.6443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0.09136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0.6634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.0900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Shape/mu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10.6546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1.9740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4.1954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0.0455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Scale/sigma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6.6438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1.2528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0.3235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0.0310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DF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4.2362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0.2704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4.2519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0.2704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999.77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1000.52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B420C-85DC-44E1-9E35-E33985A6FB36}" type="slidenum">
              <a:rPr lang="en-US"/>
              <a:pPr/>
              <a:t>18</a:t>
            </a:fld>
            <a:endParaRPr lang="en-US"/>
          </a:p>
        </p:txBody>
      </p:sp>
      <p:sp>
        <p:nvSpPr>
          <p:cNvPr id="119086" name="Rectangle 3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MLE Results: CMP</a:t>
            </a:r>
          </a:p>
        </p:txBody>
      </p:sp>
      <p:graphicFrame>
        <p:nvGraphicFramePr>
          <p:cNvPr id="119089" name="Group 30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90964"/>
        </p:xfrm>
        <a:graphic>
          <a:graphicData uri="http://schemas.openxmlformats.org/drawingml/2006/table">
            <a:tbl>
              <a:tblPr/>
              <a:tblGrid>
                <a:gridCol w="1338263"/>
                <a:gridCol w="1249362"/>
                <a:gridCol w="1117600"/>
                <a:gridCol w="1135063"/>
                <a:gridCol w="1260475"/>
                <a:gridCol w="974725"/>
                <a:gridCol w="1154112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-copula + Gamma margin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-copula + lognormal margin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parameter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estimate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StdError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p-value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estimate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StdError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p-value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Symbol" pitchFamily="18" charset="2"/>
                        </a:rPr>
                        <a:t>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0.4339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0.0925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0.4493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.0947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Shape/mu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11.4205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1.6132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3.9882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0.0296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Scale/sigma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4.9811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0.7206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0.3083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0.0222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DF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4.2524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0.2703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4.2641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0.2703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&lt;0.0001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S Monospace" pitchFamily="49" charset="0"/>
                          <a:ea typeface="SimSun" pitchFamily="2" charset="-122"/>
                          <a:cs typeface="Times New Roman" pitchFamily="18" charset="0"/>
                        </a:rPr>
                        <a:t>979.07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SAS Monospace" pitchFamily="49" charset="0"/>
                        </a:rPr>
                        <a:t>981.18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SAS Monospac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B7D-3E1B-4C41-9B53-435CFCC25DE6}" type="slidenum">
              <a:rPr lang="en-US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3600" b="1" dirty="0" smtClean="0">
                <a:ea typeface="SimSun" pitchFamily="2" charset="-122"/>
              </a:rPr>
              <a:t>Simulation and Analysis</a:t>
            </a:r>
            <a:endParaRPr lang="en-US" sz="36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400" dirty="0" smtClean="0">
                <a:ea typeface="SimSun" pitchFamily="2" charset="-122"/>
              </a:rPr>
              <a:t>Based on the multivariate </a:t>
            </a:r>
            <a:r>
              <a:rPr lang="en-US" altLang="zh-CN" sz="2400" dirty="0">
                <a:ea typeface="SimSun" pitchFamily="2" charset="-122"/>
              </a:rPr>
              <a:t>distribution of </a:t>
            </a:r>
            <a:r>
              <a:rPr lang="en-US" altLang="zh-CN" sz="2400" dirty="0" smtClean="0">
                <a:ea typeface="SimSun" pitchFamily="2" charset="-122"/>
              </a:rPr>
              <a:t>the loss ratio for business lines (WC, CMP separately) for </a:t>
            </a:r>
            <a:r>
              <a:rPr lang="en-US" altLang="zh-CN" sz="2400" dirty="0">
                <a:ea typeface="SimSun" pitchFamily="2" charset="-122"/>
              </a:rPr>
              <a:t>the primary </a:t>
            </a:r>
            <a:r>
              <a:rPr lang="en-US" altLang="zh-CN" sz="2400" dirty="0" smtClean="0">
                <a:ea typeface="SimSun" pitchFamily="2" charset="-122"/>
              </a:rPr>
              <a:t>insurer </a:t>
            </a:r>
            <a:endParaRPr lang="en-US" altLang="zh-CN" sz="24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smtClean="0">
                <a:ea typeface="SimSun" pitchFamily="2" charset="-122"/>
              </a:rPr>
              <a:t>Simulate the multivariate variables               and </a:t>
            </a:r>
            <a:endParaRPr lang="en-US" altLang="zh-CN" sz="2400" dirty="0">
              <a:ea typeface="SimSun" pitchFamily="2" charset="-12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4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smtClean="0">
                <a:ea typeface="SimSun" pitchFamily="2" charset="-122"/>
              </a:rPr>
              <a:t>The overall loss across two lines over three years is</a:t>
            </a:r>
          </a:p>
          <a:p>
            <a:pPr>
              <a:lnSpc>
                <a:spcPct val="80000"/>
              </a:lnSpc>
            </a:pPr>
            <a:endParaRPr lang="en-US" sz="2400" dirty="0" smtClean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ea typeface="SimSun" pitchFamily="2" charset="-122"/>
              </a:rPr>
              <a:t>Where P denotes the annual premium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ea typeface="SimSun" pitchFamily="2" charset="-122"/>
              </a:rPr>
              <a:t>Payment on the reinsurance policy after deductible D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>
                <a:ea typeface="SimSun" pitchFamily="2" charset="-122"/>
              </a:rPr>
              <a:t> </a:t>
            </a:r>
            <a:endParaRPr lang="en-US" sz="2400" dirty="0">
              <a:ea typeface="SimSun" pitchFamily="2" charset="-122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2843808" y="4149080"/>
          <a:ext cx="2643949" cy="504056"/>
        </p:xfrm>
        <a:graphic>
          <a:graphicData uri="http://schemas.openxmlformats.org/presentationml/2006/ole">
            <p:oleObj spid="_x0000_s35857" name="Equation" r:id="rId3" imgW="2235200" imgH="431800" progId="Equation.3">
              <p:embed/>
            </p:oleObj>
          </a:graphicData>
        </a:graphic>
      </p:graphicFrame>
      <p:graphicFrame>
        <p:nvGraphicFramePr>
          <p:cNvPr id="35859" name="Object 19"/>
          <p:cNvGraphicFramePr>
            <a:graphicFrameLocks noChangeAspect="1"/>
          </p:cNvGraphicFramePr>
          <p:nvPr/>
        </p:nvGraphicFramePr>
        <p:xfrm>
          <a:off x="5508102" y="2924944"/>
          <a:ext cx="1202654" cy="385315"/>
        </p:xfrm>
        <a:graphic>
          <a:graphicData uri="http://schemas.openxmlformats.org/presentationml/2006/ole">
            <p:oleObj spid="_x0000_s35859" name="Equation" r:id="rId4" imgW="977760" imgH="241200" progId="Equation.3">
              <p:embed/>
            </p:oleObj>
          </a:graphicData>
        </a:graphic>
      </p:graphicFrame>
      <p:graphicFrame>
        <p:nvGraphicFramePr>
          <p:cNvPr id="35860" name="Object 20"/>
          <p:cNvGraphicFramePr>
            <a:graphicFrameLocks noChangeAspect="1"/>
          </p:cNvGraphicFramePr>
          <p:nvPr/>
        </p:nvGraphicFramePr>
        <p:xfrm>
          <a:off x="7380312" y="2996952"/>
          <a:ext cx="1302702" cy="313308"/>
        </p:xfrm>
        <a:graphic>
          <a:graphicData uri="http://schemas.openxmlformats.org/presentationml/2006/ole">
            <p:oleObj spid="_x0000_s35860" name="Equation" r:id="rId5" imgW="1002960" imgH="241200" progId="Equation.3">
              <p:embed/>
            </p:oleObj>
          </a:graphicData>
        </a:graphic>
      </p:graphicFrame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22"/>
          <p:cNvGraphicFramePr>
            <a:graphicFrameLocks noChangeAspect="1"/>
          </p:cNvGraphicFramePr>
          <p:nvPr/>
        </p:nvGraphicFramePr>
        <p:xfrm>
          <a:off x="2835964" y="5661248"/>
          <a:ext cx="2408268" cy="504056"/>
        </p:xfrm>
        <a:graphic>
          <a:graphicData uri="http://schemas.openxmlformats.org/presentationml/2006/ole">
            <p:oleObj spid="_x0000_s35862" name="Equation" r:id="rId6" imgW="21841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4E813-5932-4329-B7EF-6E9152061573}" type="slidenum">
              <a:rPr lang="en-US"/>
              <a:pPr/>
              <a:t>2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Agenda Today</a:t>
            </a:r>
            <a:r>
              <a:rPr lang="en-US" altLang="zh-CN">
                <a:ea typeface="SimSun" pitchFamily="2" charset="-122"/>
              </a:rPr>
              <a:t> 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628775"/>
            <a:ext cx="669607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>
                <a:ea typeface="SimSun" pitchFamily="2" charset="-122"/>
              </a:rPr>
              <a:t>Multi-year, multi-line reinsurance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>
                <a:ea typeface="SimSun" pitchFamily="2" charset="-122"/>
              </a:rPr>
              <a:t>A Framework Using Copulas to model time dependence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80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>
                <a:ea typeface="SimSun" pitchFamily="2" charset="-122"/>
              </a:rPr>
              <a:t>Application using real data</a:t>
            </a:r>
          </a:p>
          <a:p>
            <a:pPr>
              <a:lnSpc>
                <a:spcPct val="80000"/>
              </a:lnSpc>
            </a:pPr>
            <a:endParaRPr lang="en-US" altLang="zh-CN" sz="280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>
                <a:ea typeface="SimSun" pitchFamily="2" charset="-122"/>
              </a:rPr>
              <a:t>Concluding remarks</a:t>
            </a:r>
          </a:p>
          <a:p>
            <a:pPr>
              <a:lnSpc>
                <a:spcPct val="80000"/>
              </a:lnSpc>
            </a:pPr>
            <a:endParaRPr lang="en-US" altLang="zh-CN" sz="280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>
                <a:ea typeface="SimSun" pitchFamily="2" charset="-122"/>
              </a:rPr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Histogram of Total Loss Using Different Assumptions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DAB9-4962-4D69-8372-747BAF605296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59340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/>
              <a:t>VaR</a:t>
            </a:r>
            <a:r>
              <a:rPr lang="en-US" sz="3200" b="1" dirty="0" smtClean="0"/>
              <a:t> and CTE of Total Loss (in millions)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Using Different Assumptions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 smtClean="0"/>
              <a:t>Of 10,000 simulations of Total Loss</a:t>
            </a:r>
          </a:p>
          <a:p>
            <a:r>
              <a:rPr lang="en-US" sz="2000" dirty="0" smtClean="0"/>
              <a:t>Based on temporal independent loss ratios 196 are greater than the threshold; the reinsurer expects claims at a frequency of one in about fifty years, with average claims of $24.50 million.</a:t>
            </a:r>
          </a:p>
          <a:p>
            <a:r>
              <a:rPr lang="en-US" sz="2000" dirty="0" smtClean="0"/>
              <a:t>Based on copula dependence the frequency of claims is about 5% (495 of 10,000), or one in twenty years, and the average claims $41.71 million.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427985" y="1772816"/>
          <a:ext cx="4258885" cy="2480516"/>
        </p:xfrm>
        <a:graphic>
          <a:graphicData uri="http://schemas.openxmlformats.org/drawingml/2006/table">
            <a:tbl>
              <a:tblPr/>
              <a:tblGrid>
                <a:gridCol w="851777"/>
                <a:gridCol w="851777"/>
                <a:gridCol w="851777"/>
                <a:gridCol w="851777"/>
                <a:gridCol w="851777"/>
              </a:tblGrid>
              <a:tr h="751388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PMingLiU"/>
                          <a:cs typeface="Times New Roman"/>
                        </a:rPr>
                        <a:t>VaR</a:t>
                      </a:r>
                      <a:r>
                        <a:rPr lang="en-US" sz="1400" b="1" dirty="0">
                          <a:latin typeface="Times New Roman"/>
                          <a:ea typeface="PMingLiU"/>
                          <a:cs typeface="Times New Roman"/>
                        </a:rPr>
                        <a:t> and CTE of Total Loss (in millions)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PMingLiU"/>
                          <a:cs typeface="Times New Roman"/>
                        </a:rPr>
                        <a:t>Using Different Assumptions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PMingLiU"/>
                          <a:cs typeface="Times New Roman"/>
                        </a:rPr>
                        <a:t>Copula dependence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PMingLiU"/>
                          <a:cs typeface="Times New Roman"/>
                        </a:rPr>
                        <a:t>Independence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PMingLiU"/>
                          <a:cs typeface="Times New Roman"/>
                        </a:rPr>
                        <a:t>Percentage (%)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05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PMingLiU"/>
                          <a:cs typeface="Times New Roman"/>
                        </a:rPr>
                        <a:t>VaR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PMingLiU"/>
                          <a:cs typeface="Times New Roman"/>
                        </a:rPr>
                        <a:t>CTE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05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PMingLiU"/>
                          <a:cs typeface="Times New Roman"/>
                        </a:rPr>
                        <a:t>VaR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PMingLiU"/>
                          <a:cs typeface="Times New Roman"/>
                        </a:rPr>
                        <a:t>CTE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PMingLiU"/>
                          <a:cs typeface="Times New Roman"/>
                        </a:rPr>
                        <a:t>    99.5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698.080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732.394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urier New"/>
                          <a:ea typeface="PMingLiU"/>
                          <a:cs typeface="Times New Roman"/>
                        </a:rPr>
                        <a:t>631.948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655.245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4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PMingLiU"/>
                          <a:cs typeface="Times New Roman"/>
                        </a:rPr>
                        <a:t>99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660.840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704.613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urier New"/>
                          <a:ea typeface="PMingLiU"/>
                          <a:cs typeface="Times New Roman"/>
                        </a:rPr>
                        <a:t>610.872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637.249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4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PMingLiU"/>
                          <a:cs typeface="Times New Roman"/>
                        </a:rPr>
                        <a:t>95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595.420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637.094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urier New"/>
                          <a:ea typeface="PMingLiU"/>
                          <a:cs typeface="Times New Roman"/>
                        </a:rPr>
                        <a:t>568.998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595.911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4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PMingLiU"/>
                          <a:cs typeface="Times New Roman"/>
                        </a:rPr>
                        <a:t>90</a:t>
                      </a: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563.536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urier New"/>
                          <a:ea typeface="PMingLiU"/>
                          <a:cs typeface="Times New Roman"/>
                        </a:rPr>
                        <a:t>607.559</a:t>
                      </a:r>
                      <a:endParaRPr lang="en-US" sz="140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urier New"/>
                          <a:ea typeface="PMingLiU"/>
                          <a:cs typeface="Times New Roman"/>
                        </a:rPr>
                        <a:t>545.428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urier New"/>
                          <a:ea typeface="PMingLiU"/>
                          <a:cs typeface="Times New Roman"/>
                        </a:rPr>
                        <a:t>576.016</a:t>
                      </a:r>
                      <a:endParaRPr lang="en-US" sz="1400" dirty="0">
                        <a:latin typeface="Times New Roman"/>
                        <a:ea typeface="PMingLiU"/>
                        <a:cs typeface="Times New Roman"/>
                      </a:endParaRPr>
                    </a:p>
                  </a:txBody>
                  <a:tcPr marL="39249" marR="392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ED36-654C-4800-951F-EA41D2894C1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C567-4C0F-4E20-BCB8-3D1E818062AE}" type="slidenum">
              <a:rPr lang="en-US"/>
              <a:pPr/>
              <a:t>22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cs typeface="Times New Roman" pitchFamily="18" charset="0"/>
              </a:rPr>
              <a:t>Remarks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Copulas  </a:t>
            </a:r>
            <a:endParaRPr lang="en-US" dirty="0"/>
          </a:p>
          <a:p>
            <a:pPr lvl="1"/>
            <a:r>
              <a:rPr lang="en-US" dirty="0"/>
              <a:t>can use information developed over time to </a:t>
            </a:r>
            <a:r>
              <a:rPr lang="en-US" dirty="0" smtClean="0"/>
              <a:t>better fit the multi-year </a:t>
            </a:r>
            <a:r>
              <a:rPr lang="en-US" dirty="0"/>
              <a:t>claims </a:t>
            </a:r>
            <a:r>
              <a:rPr lang="en-US" dirty="0" smtClean="0"/>
              <a:t>experience</a:t>
            </a:r>
            <a:endParaRPr lang="en-US" dirty="0"/>
          </a:p>
          <a:p>
            <a:pPr lvl="1"/>
            <a:r>
              <a:rPr lang="en-US" dirty="0"/>
              <a:t>Can use information from similar risk classes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16EC-80E0-41BF-ACDD-6DD30CFC4423}" type="slidenum">
              <a:rPr lang="en-US"/>
              <a:pPr/>
              <a:t>23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852738"/>
            <a:ext cx="5865812" cy="1081087"/>
          </a:xfrm>
        </p:spPr>
        <p:txBody>
          <a:bodyPr/>
          <a:lstStyle/>
          <a:p>
            <a:r>
              <a:rPr lang="en-US" altLang="zh-CN" sz="7800" i="1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rPr>
              <a:t>Thank You!</a:t>
            </a:r>
          </a:p>
        </p:txBody>
      </p:sp>
      <p:pic>
        <p:nvPicPr>
          <p:cNvPr id="122883" name="Picture 3" descr="MMj0300503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500438"/>
            <a:ext cx="2055813" cy="3121025"/>
          </a:xfrm>
          <a:prstGeom prst="rect">
            <a:avLst/>
          </a:prstGeom>
          <a:noFill/>
        </p:spPr>
      </p:pic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187450" y="1196975"/>
            <a:ext cx="31686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Questions and comments?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8B0A-71C6-45C0-B772-DDC38A44C786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Multi-year, multi-line</a:t>
            </a:r>
            <a:br>
              <a:rPr lang="en-US" altLang="zh-CN" sz="3600" b="1">
                <a:ea typeface="SimSun" pitchFamily="2" charset="-122"/>
              </a:rPr>
            </a:br>
            <a:r>
              <a:rPr lang="en-US" altLang="zh-CN" sz="3600" b="1">
                <a:ea typeface="SimSun" pitchFamily="2" charset="-122"/>
              </a:rPr>
              <a:t>reinsurance policies</a:t>
            </a:r>
            <a:endParaRPr lang="en-US" sz="3600" b="1">
              <a:ea typeface="SimSun" pitchFamily="2" charset="-122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65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>
                <a:ea typeface="SimSun" pitchFamily="2" charset="-122"/>
              </a:rPr>
              <a:t>Cover losses arising from multiple lines of business over multiple years (3 or 5 most common) </a:t>
            </a:r>
          </a:p>
          <a:p>
            <a:pPr>
              <a:lnSpc>
                <a:spcPct val="80000"/>
              </a:lnSpc>
            </a:pPr>
            <a:endParaRPr lang="en-US" altLang="zh-CN" sz="28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dirty="0">
                <a:ea typeface="SimSun" pitchFamily="2" charset="-122"/>
              </a:rPr>
              <a:t>Stop-loss type, commonly. Reinsurer pays claims only if the accumulated losses </a:t>
            </a:r>
            <a:r>
              <a:rPr lang="en-US" altLang="zh-CN" sz="2800" dirty="0" smtClean="0">
                <a:ea typeface="SimSun" pitchFamily="2" charset="-122"/>
              </a:rPr>
              <a:t>from </a:t>
            </a:r>
            <a:r>
              <a:rPr lang="en-US" altLang="zh-CN" sz="2800" dirty="0">
                <a:ea typeface="SimSun" pitchFamily="2" charset="-122"/>
              </a:rPr>
              <a:t>several business lines over an extended period exceed a fairly high threshold. </a:t>
            </a:r>
          </a:p>
          <a:p>
            <a:pPr>
              <a:lnSpc>
                <a:spcPct val="80000"/>
              </a:lnSpc>
            </a:pPr>
            <a:endParaRPr lang="en-US" altLang="zh-CN" sz="2800" dirty="0">
              <a:ea typeface="SimSun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dirty="0">
                <a:ea typeface="SimSun" pitchFamily="2" charset="-122"/>
              </a:rPr>
              <a:t>Reduced volatility compared to separate coverage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dirty="0">
                <a:ea typeface="SimSun" pitchFamily="2" charset="-122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D3B4-1F67-4B16-B9B8-845011EA6955}" type="slidenum">
              <a:rPr lang="en-US"/>
              <a:pPr/>
              <a:t>4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Difficulty </a:t>
            </a:r>
            <a:r>
              <a:rPr lang="en-US" sz="3600" b="1" dirty="0" smtClean="0"/>
              <a:t>Facing Actuaries</a:t>
            </a:r>
            <a:endParaRPr lang="en-US" sz="3600" b="1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345362" cy="2808288"/>
          </a:xfrm>
        </p:spPr>
        <p:txBody>
          <a:bodyPr/>
          <a:lstStyle/>
          <a:p>
            <a:r>
              <a:rPr lang="en-US" dirty="0"/>
              <a:t>Simultaneous modeling dependence </a:t>
            </a:r>
          </a:p>
          <a:p>
            <a:pPr lvl="1"/>
            <a:r>
              <a:rPr lang="en-US" dirty="0"/>
              <a:t>Across time, and</a:t>
            </a:r>
          </a:p>
          <a:p>
            <a:pPr lvl="1"/>
            <a:r>
              <a:rPr lang="en-US" dirty="0"/>
              <a:t>Across business lines (e.g., workers compensation and commercial multiple perils)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0B44-F272-4F12-BC7C-C8F68A544D23}" type="slidenum">
              <a:rPr lang="en-US"/>
              <a:pPr/>
              <a:t>5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Modeling Product Risk With </a:t>
            </a:r>
            <a:r>
              <a:rPr lang="en-US" sz="3600" b="1" dirty="0"/>
              <a:t>Copula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600200"/>
            <a:ext cx="6697663" cy="4525963"/>
          </a:xfrm>
        </p:spPr>
        <p:txBody>
          <a:bodyPr/>
          <a:lstStyle/>
          <a:p>
            <a:r>
              <a:rPr lang="en-US" dirty="0"/>
              <a:t>Assume </a:t>
            </a:r>
            <a:r>
              <a:rPr lang="en-US" dirty="0" smtClean="0"/>
              <a:t>independence between business lines</a:t>
            </a:r>
            <a:endParaRPr lang="en-US" dirty="0"/>
          </a:p>
          <a:p>
            <a:r>
              <a:rPr lang="en-US" dirty="0"/>
              <a:t>Model time-dependence of each line using </a:t>
            </a:r>
            <a:r>
              <a:rPr lang="en-US" dirty="0" smtClean="0"/>
              <a:t>copula</a:t>
            </a:r>
            <a:endParaRPr lang="en-US" dirty="0"/>
          </a:p>
          <a:p>
            <a:r>
              <a:rPr lang="en-US" dirty="0"/>
              <a:t>Simulate the distribution of </a:t>
            </a:r>
            <a:r>
              <a:rPr lang="en-US" dirty="0" smtClean="0"/>
              <a:t>future accumulated losses</a:t>
            </a:r>
          </a:p>
          <a:p>
            <a:r>
              <a:rPr lang="en-US" dirty="0" smtClean="0"/>
              <a:t>Estimate the payoff of multi-year, multi-line reinsurance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FAAE-EE25-4715-895D-5EC2B75048D5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Marginal Distribution</a:t>
            </a:r>
            <a:r>
              <a:rPr lang="en-US" altLang="zh-CN">
                <a:ea typeface="SimSun" pitchFamily="2" charset="-122"/>
              </a:rPr>
              <a:t> </a:t>
            </a:r>
            <a:endParaRPr lang="zh-CN" altLang="en-US">
              <a:ea typeface="SimSun" pitchFamily="2" charset="-122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r>
              <a:rPr lang="en-US" sz="2800"/>
              <a:t>Suppose that there are </a:t>
            </a:r>
            <a:r>
              <a:rPr lang="en-US" sz="2800" i="1"/>
              <a:t>T</a:t>
            </a:r>
            <a:r>
              <a:rPr lang="en-US" sz="2800" i="1" baseline="-25000"/>
              <a:t>i</a:t>
            </a:r>
            <a:r>
              <a:rPr lang="en-US" sz="2800"/>
              <a:t> years data for a business line of the </a:t>
            </a:r>
            <a:r>
              <a:rPr lang="en-US" sz="2800" i="1"/>
              <a:t>i</a:t>
            </a:r>
            <a:r>
              <a:rPr lang="en-US" sz="2800"/>
              <a:t>th primary insurer</a:t>
            </a:r>
          </a:p>
          <a:p>
            <a:pPr>
              <a:buFontTx/>
              <a:buNone/>
            </a:pPr>
            <a:endParaRPr lang="en-US" sz="2800"/>
          </a:p>
          <a:p>
            <a:r>
              <a:rPr lang="en-US" altLang="zh-CN" sz="2800">
                <a:ea typeface="SimSun" pitchFamily="2" charset="-122"/>
              </a:rPr>
              <a:t>Univariate </a:t>
            </a:r>
            <a:r>
              <a:rPr lang="en-US" sz="2800"/>
              <a:t>marginal distribution functions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  <a:p>
            <a:r>
              <a:rPr lang="en-US" sz="2800"/>
              <a:t>Fit with Gamma, normal, lognormal, </a:t>
            </a:r>
            <a:r>
              <a:rPr lang="en-US" sz="2800" i="1"/>
              <a:t>t</a:t>
            </a:r>
            <a:r>
              <a:rPr lang="en-US" sz="2800"/>
              <a:t>-dist’n</a:t>
            </a:r>
            <a:r>
              <a:rPr lang="en-US"/>
              <a:t> </a:t>
            </a:r>
          </a:p>
          <a:p>
            <a:endParaRPr lang="en-US" sz="2800"/>
          </a:p>
        </p:txBody>
      </p:sp>
      <p:graphicFrame>
        <p:nvGraphicFramePr>
          <p:cNvPr id="3687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3348038" y="2349500"/>
          <a:ext cx="4032250" cy="792163"/>
        </p:xfrm>
        <a:graphic>
          <a:graphicData uri="http://schemas.openxmlformats.org/presentationml/2006/ole">
            <p:oleObj spid="_x0000_s36872" name="Equation" r:id="rId4" imgW="2933640" imgH="62208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2684463" y="3643313"/>
          <a:ext cx="5284787" cy="503237"/>
        </p:xfrm>
        <a:graphic>
          <a:graphicData uri="http://schemas.openxmlformats.org/presentationml/2006/ole">
            <p:oleObj spid="_x0000_s36874" name="Equation" r:id="rId5" imgW="2400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B3D5-E02A-49DF-B17A-B976311B30B5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>
                <a:ea typeface="SimSun" pitchFamily="2" charset="-122"/>
              </a:rPr>
              <a:t>Modeling Time Dependencies </a:t>
            </a:r>
            <a:br>
              <a:rPr lang="en-US" altLang="zh-CN" sz="3600" b="1">
                <a:ea typeface="SimSun" pitchFamily="2" charset="-122"/>
              </a:rPr>
            </a:br>
            <a:r>
              <a:rPr lang="en-US" altLang="zh-CN" sz="3600" b="1">
                <a:ea typeface="SimSun" pitchFamily="2" charset="-122"/>
              </a:rPr>
              <a:t>Using Copulas</a:t>
            </a:r>
            <a:r>
              <a:rPr lang="en-US" altLang="zh-CN" sz="4000">
                <a:ea typeface="SimSun" pitchFamily="2" charset="-122"/>
              </a:rPr>
              <a:t> </a:t>
            </a:r>
            <a:endParaRPr lang="en-US" sz="4000">
              <a:ea typeface="SimSun" pitchFamily="2" charset="-122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ea typeface="SimSun" pitchFamily="2" charset="-122"/>
              </a:rPr>
              <a:t>With Copula C, the joint distribution function of </a:t>
            </a:r>
            <a:r>
              <a:rPr lang="en-US" sz="2800" b="1" dirty="0"/>
              <a:t>Y</a:t>
            </a:r>
            <a:r>
              <a:rPr lang="en-US" sz="2800" i="1" baseline="-25000" dirty="0"/>
              <a:t>i</a:t>
            </a:r>
            <a:r>
              <a:rPr lang="en-US" sz="2800" dirty="0"/>
              <a:t> can be expressed as </a:t>
            </a:r>
            <a:endParaRPr lang="en-US" altLang="zh-CN" sz="2800" dirty="0">
              <a:ea typeface="SimSun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800" dirty="0">
              <a:ea typeface="SimSun" pitchFamily="2" charset="-122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The log-likelihood of </a:t>
            </a:r>
            <a:r>
              <a:rPr lang="en-US" altLang="zh-CN" sz="2800" i="1" dirty="0" err="1">
                <a:ea typeface="SimSun" pitchFamily="2" charset="-122"/>
              </a:rPr>
              <a:t>i</a:t>
            </a:r>
            <a:r>
              <a:rPr lang="en-US" sz="2800" dirty="0" err="1"/>
              <a:t>th</a:t>
            </a:r>
            <a:r>
              <a:rPr lang="en-US" sz="2800" dirty="0"/>
              <a:t> primary insurer is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where c(.)</a:t>
            </a:r>
            <a:r>
              <a:rPr lang="en-US" sz="2800" i="1" dirty="0"/>
              <a:t> </a:t>
            </a:r>
            <a:r>
              <a:rPr lang="en-US" altLang="zh-CN" sz="2800" dirty="0">
                <a:ea typeface="SimSun" pitchFamily="2" charset="-122"/>
              </a:rPr>
              <a:t>is</a:t>
            </a:r>
            <a:r>
              <a:rPr lang="en-US" sz="2800" dirty="0"/>
              <a:t> the probability density function corresponding to the copula function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Predictive distribution is obtained based on the results of maximum likelihood estimation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787900" y="2060575"/>
          <a:ext cx="3960813" cy="576263"/>
        </p:xfrm>
        <a:graphic>
          <a:graphicData uri="http://schemas.openxmlformats.org/presentationml/2006/ole">
            <p:oleObj spid="_x0000_s41988" name="Equation" r:id="rId3" imgW="1739900" imgH="22860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692275" y="3429000"/>
          <a:ext cx="4465638" cy="790575"/>
        </p:xfrm>
        <a:graphic>
          <a:graphicData uri="http://schemas.openxmlformats.org/presentationml/2006/ole">
            <p:oleObj spid="_x0000_s41990" name="Equation" r:id="rId4" imgW="23876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Product Risk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of joint distribution of each business line over multiple years</a:t>
            </a:r>
          </a:p>
          <a:p>
            <a:r>
              <a:rPr lang="en-US" dirty="0" smtClean="0"/>
              <a:t>Calculate the policy payoff </a:t>
            </a:r>
          </a:p>
          <a:p>
            <a:r>
              <a:rPr lang="en-US" dirty="0" smtClean="0"/>
              <a:t>Analyze the risk using </a:t>
            </a:r>
            <a:r>
              <a:rPr lang="en-US" dirty="0" err="1" smtClean="0"/>
              <a:t>VaR</a:t>
            </a:r>
            <a:r>
              <a:rPr lang="en-US" dirty="0" smtClean="0"/>
              <a:t> and CTE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DAB9-4962-4D69-8372-747BAF60529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E30D-8237-4DF4-B62D-06B77B7720E8}" type="slidenum">
              <a:rPr lang="en-US"/>
              <a:pPr/>
              <a:t>9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Real Data</a:t>
            </a:r>
            <a:endParaRPr lang="en-US" sz="3600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en-US" dirty="0"/>
              <a:t>Loss ratios of workers compensation (WC) and commercial multiple perils (CMP)</a:t>
            </a:r>
          </a:p>
          <a:p>
            <a:r>
              <a:rPr lang="en-US" dirty="0" smtClean="0"/>
              <a:t>32 </a:t>
            </a:r>
            <a:r>
              <a:rPr lang="en-US" dirty="0"/>
              <a:t>primary insurers</a:t>
            </a:r>
          </a:p>
          <a:p>
            <a:r>
              <a:rPr lang="en-US" dirty="0"/>
              <a:t>Task: based on the loss history of </a:t>
            </a:r>
            <a:r>
              <a:rPr lang="en-US" dirty="0" smtClean="0"/>
              <a:t>5 years, fit the multivariate distribution, simulate the future losses, then model the risk of the </a:t>
            </a:r>
            <a:r>
              <a:rPr lang="en-US" dirty="0"/>
              <a:t>reinsurance policy that covers accumulated losses of both lines over </a:t>
            </a:r>
            <a:r>
              <a:rPr lang="en-US" dirty="0" smtClean="0"/>
              <a:t>next three years.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8626</TotalTime>
  <Words>966</Words>
  <Application>Microsoft Office PowerPoint</Application>
  <PresentationFormat>On-screen Show (4:3)</PresentationFormat>
  <Paragraphs>329</Paragraphs>
  <Slides>23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Default Design</vt:lpstr>
      <vt:lpstr>Equation</vt:lpstr>
      <vt:lpstr>Microsoft Equation 3.0</vt:lpstr>
      <vt:lpstr>Risk Modeling of Multi-year, Multi-line Reinsurance Using Copulas</vt:lpstr>
      <vt:lpstr>Agenda Today </vt:lpstr>
      <vt:lpstr>Multi-year, multi-line reinsurance policies</vt:lpstr>
      <vt:lpstr>Difficulty Facing Actuaries</vt:lpstr>
      <vt:lpstr>Modeling Product Risk With Copula</vt:lpstr>
      <vt:lpstr>Marginal Distribution </vt:lpstr>
      <vt:lpstr>Modeling Time Dependencies  Using Copulas </vt:lpstr>
      <vt:lpstr>Estimate Product Risk </vt:lpstr>
      <vt:lpstr>Real Data</vt:lpstr>
      <vt:lpstr>Correlations across Time: WC</vt:lpstr>
      <vt:lpstr>Correlations across Time: CMP</vt:lpstr>
      <vt:lpstr>Relationship between WC &amp; CMP</vt:lpstr>
      <vt:lpstr>Fitted Marginal Distribution </vt:lpstr>
      <vt:lpstr>t-copula </vt:lpstr>
      <vt:lpstr>    Different “correlation matrices”</vt:lpstr>
      <vt:lpstr>Maximum Likelihood Estimation</vt:lpstr>
      <vt:lpstr>MLE Results: WC</vt:lpstr>
      <vt:lpstr>MLE Results: CMP</vt:lpstr>
      <vt:lpstr>Simulation and Analysis</vt:lpstr>
      <vt:lpstr>Histogram of Total Loss Using Different Assumptions</vt:lpstr>
      <vt:lpstr>VaR and CTE of Total Loss (in millions) Using Different Assumptions</vt:lpstr>
      <vt:lpstr>Remarks</vt:lpstr>
      <vt:lpstr>Thank You!</vt:lpstr>
    </vt:vector>
  </TitlesOfParts>
  <Company>UW School of Buisness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Market Effects of Underwriting Prohibitions in Health Insurance</dc:title>
  <dc:creator>School of Business</dc:creator>
  <cp:lastModifiedBy>wangp1</cp:lastModifiedBy>
  <cp:revision>100</cp:revision>
  <dcterms:created xsi:type="dcterms:W3CDTF">2004-07-18T21:10:09Z</dcterms:created>
  <dcterms:modified xsi:type="dcterms:W3CDTF">2011-07-25T22:55:03Z</dcterms:modified>
</cp:coreProperties>
</file>